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6" r:id="rId4"/>
  </p:sldMasterIdLst>
  <p:notesMasterIdLst>
    <p:notesMasterId r:id="rId16"/>
  </p:notesMasterIdLst>
  <p:handoutMasterIdLst>
    <p:handoutMasterId r:id="rId17"/>
  </p:handoutMasterIdLst>
  <p:sldIdLst>
    <p:sldId id="291" r:id="rId5"/>
    <p:sldId id="305" r:id="rId6"/>
    <p:sldId id="304" r:id="rId7"/>
    <p:sldId id="298" r:id="rId8"/>
    <p:sldId id="310" r:id="rId9"/>
    <p:sldId id="292" r:id="rId10"/>
    <p:sldId id="295" r:id="rId11"/>
    <p:sldId id="302" r:id="rId12"/>
    <p:sldId id="308" r:id="rId13"/>
    <p:sldId id="309" r:id="rId14"/>
    <p:sldId id="307" r:id="rId15"/>
  </p:sldIdLst>
  <p:sldSz cx="9144000" cy="6858000" type="screen4x3"/>
  <p:notesSz cx="6805613" cy="99393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6514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6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8CD78A-8626-412D-8610-8F5492141E01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6514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6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6DD6E4-9B00-4C10-97A3-544C661D7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88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6514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6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0E5E9C-D486-4DA2-AF32-8B6AE6756CFE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6514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6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7DC084-0182-4D07-B562-E409AABB35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08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49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7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28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106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36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3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027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DC084-0182-4D07-B562-E409AABB35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883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360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76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29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4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6168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224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726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9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01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309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8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17E2BF4-EAD9-44A4-B409-9CA0C2E9D916}" type="datetimeFigureOut">
              <a:rPr lang="he-IL" smtClean="0"/>
              <a:pPr/>
              <a:t>א'/אדר/תשע"ז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38FA512-BB85-40A0-AB62-696D3413E0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98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e-IL" sz="4800" b="1" dirty="0" smtClean="0">
                <a:solidFill>
                  <a:srgbClr val="0070C0"/>
                </a:solidFill>
              </a:rPr>
              <a:t>לשכת המסחר ישראל אנגולה</a:t>
            </a:r>
            <a:br>
              <a:rPr lang="he-IL" sz="4800" b="1" dirty="0" smtClean="0">
                <a:solidFill>
                  <a:srgbClr val="0070C0"/>
                </a:solidFill>
              </a:rPr>
            </a:br>
            <a:r>
              <a:rPr lang="he-IL" sz="4800" b="1" dirty="0" smtClean="0">
                <a:solidFill>
                  <a:srgbClr val="0070C0"/>
                </a:solidFill>
              </a:rPr>
              <a:t>תכנית עבודה 2017</a:t>
            </a:r>
            <a:endParaRPr lang="he-IL" sz="4800" b="1" dirty="0">
              <a:solidFill>
                <a:srgbClr val="0070C0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1443608" y="5060776"/>
            <a:ext cx="5936704" cy="816496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5">
                    <a:lumMod val="75000"/>
                  </a:schemeClr>
                </a:solidFill>
              </a:rPr>
              <a:t>מוריס רווח</a:t>
            </a:r>
            <a:endParaRPr lang="he-IL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197134" cy="2418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5" y="3933056"/>
            <a:ext cx="3995936" cy="2470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962077" cy="2515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55" y="75786"/>
            <a:ext cx="363488" cy="388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4" y="75786"/>
            <a:ext cx="363488" cy="38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5786"/>
            <a:ext cx="388788" cy="38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3543" y="464574"/>
            <a:ext cx="2764374" cy="329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-684584" y="3284984"/>
            <a:ext cx="7772400" cy="66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4800" b="1" dirty="0" smtClean="0">
                <a:solidFill>
                  <a:srgbClr val="002060"/>
                </a:solidFill>
              </a:rPr>
              <a:t>תודה על ההקשבה</a:t>
            </a:r>
            <a:endParaRPr lang="he-IL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26" y="341040"/>
            <a:ext cx="1093618" cy="10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5" y="341040"/>
            <a:ext cx="1093618" cy="10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52" y="430167"/>
            <a:ext cx="1169737" cy="11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1617833" y="1340768"/>
            <a:ext cx="6839586" cy="4521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0070C0"/>
                </a:solidFill>
              </a:rPr>
              <a:t/>
            </a:r>
            <a:br>
              <a:rPr lang="he-IL" b="1" dirty="0" smtClean="0">
                <a:solidFill>
                  <a:srgbClr val="0070C0"/>
                </a:solidFill>
              </a:rPr>
            </a:br>
            <a:r>
              <a:rPr lang="he-IL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872392" y="2525096"/>
            <a:ext cx="770485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1200" b="1" dirty="0" smtClean="0">
                <a:solidFill>
                  <a:schemeClr val="bg2"/>
                </a:solidFill>
              </a:rPr>
              <a:t>17:00-17:30 קבלת פנים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1200" b="1" dirty="0" smtClean="0">
                <a:solidFill>
                  <a:schemeClr val="bg2"/>
                </a:solidFill>
              </a:rPr>
              <a:t>17:30-17:45 פתיחה וברכות יו"ר הלשכה מר חיים טייב 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1200" b="1" dirty="0" smtClean="0">
                <a:solidFill>
                  <a:schemeClr val="bg2"/>
                </a:solidFill>
              </a:rPr>
              <a:t>17:45-18:00 דברי ברכה-שגריר אנגולה בישראל מר </a:t>
            </a:r>
            <a:r>
              <a:rPr lang="en-US" sz="1200" b="1" dirty="0" smtClean="0">
                <a:solidFill>
                  <a:schemeClr val="bg2"/>
                </a:solidFill>
              </a:rPr>
              <a:t>Feliciano Antonio  Dos Santos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1200" b="1" dirty="0" smtClean="0">
                <a:solidFill>
                  <a:schemeClr val="bg2"/>
                </a:solidFill>
              </a:rPr>
              <a:t>18:00-18:30 הצגת פעילות עסקית של חברי לשכה (חברת ארומיד וחברת מצברי תעשיה </a:t>
            </a:r>
            <a:r>
              <a:rPr lang="en-US" sz="1200" b="1" dirty="0" smtClean="0">
                <a:solidFill>
                  <a:schemeClr val="bg2"/>
                </a:solidFill>
              </a:rPr>
              <a:t>Neo tours</a:t>
            </a:r>
            <a:r>
              <a:rPr lang="he-IL" sz="1200" b="1" dirty="0" smtClean="0">
                <a:solidFill>
                  <a:schemeClr val="bg2"/>
                </a:solidFill>
              </a:rPr>
              <a:t>)</a:t>
            </a: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1200" b="1" dirty="0" smtClean="0">
                <a:solidFill>
                  <a:schemeClr val="bg2"/>
                </a:solidFill>
              </a:rPr>
              <a:t>18:30-19:00 הכרזה על נסיעת משלחת אנשי עסקים לאנגולה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1200" b="1" dirty="0" smtClean="0">
                <a:solidFill>
                  <a:schemeClr val="bg2"/>
                </a:solidFill>
              </a:rPr>
              <a:t>19:00 הפסקת קפה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1200" b="1" dirty="0" smtClean="0">
                <a:solidFill>
                  <a:schemeClr val="bg2"/>
                </a:solidFill>
              </a:rPr>
              <a:t>19:15-20:00 הצגת תכנית עבודה ויעדים לשנת 2017 (לחברי לשכת המסחר ישראל אנגולה בלבד)</a:t>
            </a: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r>
              <a:rPr lang="he-IL" sz="1200" b="1" dirty="0" smtClean="0">
                <a:solidFill>
                  <a:schemeClr val="bg2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r>
              <a:rPr lang="he-IL" sz="1200" b="1" dirty="0" smtClean="0">
                <a:solidFill>
                  <a:schemeClr val="bg2"/>
                </a:solidFill>
              </a:rPr>
              <a:t>פרטים והרשמה לאורחים שאינם חברי לשכה ואישור הגעה של חברי הלשכה</a:t>
            </a: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r>
              <a:rPr lang="he-IL" sz="1200" b="1" dirty="0" smtClean="0">
                <a:solidFill>
                  <a:schemeClr val="bg2"/>
                </a:solidFill>
              </a:rPr>
              <a:t>בטלפון:  050-5331109</a:t>
            </a: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r>
              <a:rPr lang="he-IL" sz="1200" b="1" dirty="0" smtClean="0">
                <a:solidFill>
                  <a:schemeClr val="bg2"/>
                </a:solidFill>
              </a:rPr>
              <a:t>במייל:  </a:t>
            </a:r>
            <a:r>
              <a:rPr lang="en-US" sz="1200" b="1" dirty="0" smtClean="0">
                <a:solidFill>
                  <a:schemeClr val="bg2"/>
                </a:solidFill>
              </a:rPr>
              <a:t>morisr@israelangola.co.il</a:t>
            </a:r>
            <a:endParaRPr lang="he-IL" sz="1200" b="1" dirty="0" smtClean="0">
              <a:solidFill>
                <a:schemeClr val="bg2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endParaRPr lang="he-IL" sz="1200" b="1" dirty="0" smtClean="0">
              <a:solidFill>
                <a:schemeClr val="bg2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B4EA2"/>
              </a:buClr>
              <a:buFont typeface="Wingdings" pitchFamily="2" charset="2"/>
              <a:buNone/>
            </a:pPr>
            <a:r>
              <a:rPr lang="he-IL" sz="1200" b="1" dirty="0" smtClean="0">
                <a:solidFill>
                  <a:schemeClr val="bg2"/>
                </a:solidFill>
              </a:rPr>
              <a:t>חיים טייב-יור' הלשכה                                                                                            מוריס רווח-מנכ"ל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12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096" y="1851743"/>
            <a:ext cx="8205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rgbClr val="0070C0"/>
                </a:solidFill>
              </a:rPr>
              <a:t>סדר יום-כנס לשכת המסחר ישראל אנגולה 27/2/2017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780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019" y="980728"/>
            <a:ext cx="7772400" cy="936104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rgbClr val="0070C0"/>
                </a:solidFill>
              </a:rPr>
              <a:t>החזון</a:t>
            </a:r>
            <a:r>
              <a:rPr lang="he-IL" b="1" dirty="0" smtClean="0"/>
              <a:t>	</a:t>
            </a:r>
            <a:r>
              <a:rPr lang="he-IL" b="1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620" y="2996952"/>
            <a:ext cx="7772400" cy="4206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e-IL" sz="2400" dirty="0" smtClean="0"/>
              <a:t>  לשכת </a:t>
            </a:r>
            <a:r>
              <a:rPr lang="he-IL" sz="2400" dirty="0"/>
              <a:t>המסחר ישראל אנגולה פועלת במטרה לבנות גשר בין נציגי חברות וגופים עסקיים בישראל </a:t>
            </a:r>
            <a:r>
              <a:rPr lang="he-IL" sz="2400" dirty="0" smtClean="0"/>
              <a:t>ובאנגולה.</a:t>
            </a:r>
          </a:p>
          <a:p>
            <a:pPr>
              <a:buNone/>
            </a:pPr>
            <a:r>
              <a:rPr lang="he-IL" sz="2400" dirty="0"/>
              <a:t> </a:t>
            </a:r>
            <a:r>
              <a:rPr lang="he-IL" sz="2400" dirty="0" smtClean="0"/>
              <a:t> לשכת </a:t>
            </a:r>
            <a:r>
              <a:rPr lang="he-IL" sz="2400" dirty="0"/>
              <a:t>המסחר מהווה פלטפורמה לקידום ופיתוח קשרים מסחריים התורמים לעסקים, </a:t>
            </a:r>
            <a:r>
              <a:rPr lang="he-IL" sz="2400" dirty="0" smtClean="0"/>
              <a:t>באמצעות פעילות שוטפת </a:t>
            </a:r>
            <a:r>
              <a:rPr lang="he-IL" sz="2400" dirty="0" smtClean="0"/>
              <a:t>הכוללת ביקורי </a:t>
            </a:r>
            <a:r>
              <a:rPr lang="he-IL" sz="2400" dirty="0"/>
              <a:t>משלחות מסחריות ופרלמנטריות, קיום פגישות עסקים </a:t>
            </a:r>
            <a:r>
              <a:rPr lang="he-IL" sz="2400" dirty="0" smtClean="0"/>
              <a:t>,קידום </a:t>
            </a:r>
            <a:r>
              <a:rPr lang="he-IL" sz="2400" dirty="0"/>
              <a:t>מיזמים </a:t>
            </a:r>
            <a:r>
              <a:rPr lang="he-IL" sz="2400" dirty="0" smtClean="0"/>
              <a:t>משותפים והצפת מידע זמין עדכני ובעל ערך לשותפים.</a:t>
            </a:r>
          </a:p>
          <a:p>
            <a:pPr>
              <a:buNone/>
            </a:pPr>
            <a:r>
              <a:rPr lang="he-IL" sz="2400" dirty="0"/>
              <a:t> </a:t>
            </a:r>
            <a:r>
              <a:rPr lang="he-IL" sz="2400" dirty="0" smtClean="0"/>
              <a:t> הלשכה מהווה כתובת ידועה ורלוונטית לכל מיזם עיסקי, כלכלי וחברתי בבואו לפעול ולהתפתח באנגולה.</a:t>
            </a:r>
          </a:p>
          <a:p>
            <a:pPr>
              <a:buNone/>
            </a:pPr>
            <a:endParaRPr lang="he-IL" sz="2400" dirty="0" smtClean="0"/>
          </a:p>
          <a:p>
            <a:pPr>
              <a:buNone/>
            </a:pPr>
            <a:r>
              <a:rPr lang="he-IL" sz="2400" dirty="0"/>
              <a:t> </a:t>
            </a:r>
          </a:p>
          <a:p>
            <a:pPr>
              <a:buNone/>
            </a:pPr>
            <a:endParaRPr lang="he-I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he-I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he-I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1024" y="862635"/>
            <a:ext cx="777240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e-IL" b="1" dirty="0" smtClean="0">
                <a:solidFill>
                  <a:srgbClr val="0070C0"/>
                </a:solidFill>
              </a:rPr>
              <a:t>   המטרות 2017</a:t>
            </a:r>
            <a:endParaRPr lang="he-IL" b="1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הגברת שיתוף הפעולה בין הלשכות בישראל ובאנגולה על מנת לחזק ולהגביר שיתוף פעולה עסקי בין אנשים, חברות וארגונים בשתי </a:t>
            </a:r>
            <a:r>
              <a:rPr lang="he-IL" sz="2400" dirty="0" smtClean="0">
                <a:solidFill>
                  <a:schemeClr val="bg2"/>
                </a:solidFill>
              </a:rPr>
              <a:t>המדינות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הצבה והצפה של מידע </a:t>
            </a:r>
            <a:r>
              <a:rPr lang="he-IL" sz="2400" dirty="0" smtClean="0">
                <a:solidFill>
                  <a:schemeClr val="bg2"/>
                </a:solidFill>
              </a:rPr>
              <a:t>עדכני, רלוונטי </a:t>
            </a:r>
            <a:r>
              <a:rPr lang="he-IL" sz="2400" dirty="0">
                <a:solidFill>
                  <a:schemeClr val="bg2"/>
                </a:solidFill>
              </a:rPr>
              <a:t>וזמין לחברי הלשכה בדבר הזדמנויות עסקיות </a:t>
            </a:r>
            <a:r>
              <a:rPr lang="he-IL" sz="2400" dirty="0" smtClean="0">
                <a:solidFill>
                  <a:schemeClr val="bg2"/>
                </a:solidFill>
              </a:rPr>
              <a:t>באנגולה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פתיחת ערוצי מידע לאנשי </a:t>
            </a:r>
            <a:r>
              <a:rPr lang="he-IL" sz="2400" dirty="0" smtClean="0">
                <a:solidFill>
                  <a:schemeClr val="bg2"/>
                </a:solidFill>
              </a:rPr>
              <a:t>עסקים, חברות </a:t>
            </a:r>
            <a:r>
              <a:rPr lang="he-IL" sz="2400" dirty="0">
                <a:solidFill>
                  <a:schemeClr val="bg2"/>
                </a:solidFill>
              </a:rPr>
              <a:t>ובעלי עניין משותף בשתי </a:t>
            </a:r>
            <a:r>
              <a:rPr lang="he-IL" sz="2400" dirty="0" smtClean="0">
                <a:solidFill>
                  <a:schemeClr val="bg2"/>
                </a:solidFill>
              </a:rPr>
              <a:t>המדינות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הצבת הלשכה כמקור מרכזי ורלוונטי בפני המתעניינים ביזום עסקים ופעילויות נוספות באנגולה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019" y="1447504"/>
            <a:ext cx="7559389" cy="345432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0070C0"/>
                </a:solidFill>
              </a:rPr>
              <a:t>האמצעים</a:t>
            </a:r>
            <a:r>
              <a:rPr lang="he-IL" b="1" dirty="0" smtClean="0"/>
              <a:t>	</a:t>
            </a:r>
            <a:r>
              <a:rPr lang="he-IL" b="1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קיום כנסים בהשתתפות גופים וחברות משתי המדינות, תכנון והוצאה לפועל של </a:t>
            </a:r>
            <a:r>
              <a:rPr lang="he-IL" sz="2400" dirty="0" smtClean="0">
                <a:solidFill>
                  <a:schemeClr val="bg2"/>
                </a:solidFill>
              </a:rPr>
              <a:t>משלחות </a:t>
            </a:r>
            <a:r>
              <a:rPr lang="he-IL" sz="2400" dirty="0">
                <a:solidFill>
                  <a:schemeClr val="bg2"/>
                </a:solidFill>
              </a:rPr>
              <a:t>סחר, חשיפה בין גופים עסקיים תואמים ורלוונטיים בשתי המדינות</a:t>
            </a:r>
            <a:r>
              <a:rPr lang="he-IL" sz="2400" dirty="0" smtClean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חשיפת חברי הלשכה בפני מידע והזדמנויות עסקיות באנגולה, הפצת מידע רלוונטי לחברי הלשכה בישראל ולשותפים פוטנציאליים באנגולה על הזדמנויות עסקיות</a:t>
            </a:r>
            <a:r>
              <a:rPr lang="he-IL" sz="2400" dirty="0" smtClean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יצירת קשרי עבודה עם לשכה המסחר אנגולה ישראל, לתאומים ושיתוף מידע, בניית אסטרטגיה משותפת למערך יחסים דו לאומיים טובים</a:t>
            </a:r>
            <a:r>
              <a:rPr lang="he-IL" sz="2400" dirty="0" smtClean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הקמת אתר אינטרנט ופעילות ברשתות החברתיות</a:t>
            </a:r>
            <a:r>
              <a:rPr lang="he-IL" sz="2400" dirty="0" smtClean="0">
                <a:solidFill>
                  <a:schemeClr val="bg2"/>
                </a:solidFill>
              </a:rPr>
              <a:t>, המציגים </a:t>
            </a:r>
            <a:r>
              <a:rPr lang="he-IL" sz="2400" dirty="0">
                <a:solidFill>
                  <a:schemeClr val="bg2"/>
                </a:solidFill>
              </a:rPr>
              <a:t>מידע מתעדכן על אירועים רלוונטיים, ידע מקצועי בתחומים רבים, תרבות העסקית באנגולה, הזדמנויות עסקיות, עדכונים פוליטיים, חדשות ועוד, הכל בשתי השפות עברית ופורטוגזית</a:t>
            </a:r>
            <a:r>
              <a:rPr lang="he-IL" sz="2400" dirty="0" smtClean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הלשכה תבנה יכולות להעניק שירות מותאם לדרישת חברי הלשכה החל מהמידע הראשוני ועד לליווי אישי ותומך לקידום העסקאות באנגולה. </a:t>
            </a: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הלשכה תקיים שיח עם חברי הלשכה ועם לקוחותיה ותפתח את תחומי עיסוקיה, תוך התבססות על צרכיהם של חברי הלשכה.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7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200800" cy="452168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0070C0"/>
                </a:solidFill>
              </a:rPr>
              <a:t>תכנית עבודה</a:t>
            </a:r>
            <a:r>
              <a:rPr lang="he-IL" b="1" dirty="0" smtClean="0"/>
              <a:t>	</a:t>
            </a:r>
            <a:r>
              <a:rPr lang="he-IL" b="1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2011680"/>
            <a:ext cx="8061883" cy="4657680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מידע וייעוץ רציפים וזמינים לחברי הלשכה ולמתעניינים בהגעה והקמה של יוזמות עיסקיות וחברתיות באנגולה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כנסים ואירועים לחברי הלשכה ומשתתפים רלוונטיים נוספים בהם יוצגו יוזמות והזדמנויות עסקיות בארץ ובאנגולה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הקמת משרד אינטרסים /לשכה אחות מקבילה באנגולה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הקמת אתר אינטרנט ופעילות ערה ברשתות חברתיות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קיום משלחות עסקיות אל אנגולה ומאנגולה לישראל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שיתוף פעולה צמוד עם ארגון הגג ולשכות שכנות נוספות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הגדלת מספר החברים בלשכת המסחר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הצטרפות וקשר למוסדות אקדמיים, לארגונים חברתיים וממשלתיים נוספים </a:t>
            </a:r>
            <a:r>
              <a:rPr lang="he-IL" sz="2400" dirty="0" smtClean="0">
                <a:solidFill>
                  <a:schemeClr val="bg2"/>
                </a:solidFill>
              </a:rPr>
              <a:t>על </a:t>
            </a:r>
            <a:r>
              <a:rPr lang="he-IL" sz="2400" dirty="0" smtClean="0">
                <a:solidFill>
                  <a:schemeClr val="bg2"/>
                </a:solidFill>
              </a:rPr>
              <a:t>מנת להעמיק את הקשר בין הלשכה וההזדמנויות באנגולה</a:t>
            </a:r>
            <a:endParaRPr lang="he-IL" sz="2400" dirty="0">
              <a:solidFill>
                <a:schemeClr val="bg2"/>
              </a:solidFill>
            </a:endParaRPr>
          </a:p>
          <a:p>
            <a:pPr>
              <a:buNone/>
            </a:pPr>
            <a:endParaRPr lang="he-I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he-I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he-I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7833" y="1340768"/>
            <a:ext cx="6839586" cy="4521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he-IL" b="1" dirty="0" smtClean="0">
                <a:solidFill>
                  <a:srgbClr val="0070C0"/>
                </a:solidFill>
              </a:rPr>
              <a:t> היעדים 2017</a:t>
            </a:r>
            <a:r>
              <a:rPr lang="he-IL" b="1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Clr>
                <a:srgbClr val="0B4EA2"/>
              </a:buClr>
              <a:buNone/>
            </a:pP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הקמת נציגות אחות, משרד קשר או לשכת מסחר אנגולה ישראל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קיום </a:t>
            </a:r>
            <a:r>
              <a:rPr lang="he-IL" sz="2400" dirty="0">
                <a:solidFill>
                  <a:schemeClr val="bg2"/>
                </a:solidFill>
              </a:rPr>
              <a:t>מפגשי הנהלת לשכה לתאום והכנת כנס,הכנת תכניות ודיווח לרשויות על פעילות </a:t>
            </a:r>
            <a:r>
              <a:rPr lang="he-IL" sz="2400" dirty="0" smtClean="0">
                <a:solidFill>
                  <a:schemeClr val="bg2"/>
                </a:solidFill>
              </a:rPr>
              <a:t>הלשכה, אחת </a:t>
            </a:r>
            <a:r>
              <a:rPr lang="he-IL" sz="2400" dirty="0">
                <a:solidFill>
                  <a:schemeClr val="bg2"/>
                </a:solidFill>
              </a:rPr>
              <a:t>לרבעון סה"כ 4 מפגשים בשנה לכל הפחות </a:t>
            </a: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כנס לשכת מסחר הכולל אורחים מלשכות שכנות וארגן הגג אחת לרבעון סה"כ 4 מפגשים בשנה לכל הפחות </a:t>
            </a:r>
            <a:endParaRPr lang="he-IL" sz="2400" dirty="0" smtClean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 smtClean="0">
                <a:solidFill>
                  <a:schemeClr val="bg2"/>
                </a:solidFill>
              </a:rPr>
              <a:t>הקמה ותחוזוקה </a:t>
            </a:r>
            <a:r>
              <a:rPr lang="he-IL" sz="2400" dirty="0">
                <a:solidFill>
                  <a:schemeClr val="bg2"/>
                </a:solidFill>
              </a:rPr>
              <a:t>של אתר אינטרנט מודרני ומעודכן בשלוש שפות עברית</a:t>
            </a:r>
            <a:r>
              <a:rPr lang="he-IL" sz="2400" dirty="0" smtClean="0">
                <a:solidFill>
                  <a:schemeClr val="bg2"/>
                </a:solidFill>
              </a:rPr>
              <a:t>, אנגלית ופורטוגזית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הקמה של פעילות ערה ואינטנסיבית ברשתות חברתיות עם עדכון אחת לשבוע לכל </a:t>
            </a:r>
            <a:r>
              <a:rPr lang="he-IL" sz="2400" dirty="0" smtClean="0">
                <a:solidFill>
                  <a:schemeClr val="bg2"/>
                </a:solidFill>
              </a:rPr>
              <a:t>הפחות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יזום והוצאה של משלחת חברי לשכה ואנשי עסקים נוספים לתערוכה בדרא"פ ולאחר מכן לביקור </a:t>
            </a:r>
            <a:r>
              <a:rPr lang="he-IL" sz="2400" dirty="0" smtClean="0">
                <a:solidFill>
                  <a:schemeClr val="bg2"/>
                </a:solidFill>
              </a:rPr>
              <a:t>באנגולה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r>
              <a:rPr lang="he-IL" sz="2400" dirty="0">
                <a:solidFill>
                  <a:schemeClr val="bg2"/>
                </a:solidFill>
              </a:rPr>
              <a:t>יזום והוצאה של משלחת אנשי עסקים מאנגולה לישראל וארוח שלהם ע"י חברי הלשכה</a:t>
            </a:r>
          </a:p>
          <a:p>
            <a:pPr algn="just">
              <a:spcBef>
                <a:spcPts val="0"/>
              </a:spcBef>
              <a:buClr>
                <a:srgbClr val="0B4EA2"/>
              </a:buClr>
              <a:buFont typeface="Wingdings 2" panose="05020102010507070707" pitchFamily="18" charset="2"/>
              <a:buChar char=""/>
            </a:pPr>
            <a:endParaRPr lang="he-IL" sz="24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019" y="1124744"/>
            <a:ext cx="7772400" cy="668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he-IL" b="1" dirty="0" smtClean="0">
                <a:solidFill>
                  <a:srgbClr val="0070C0"/>
                </a:solidFill>
              </a:rPr>
              <a:t>גאנט 2017</a:t>
            </a:r>
            <a:endParaRPr lang="he-IL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6" y="188640"/>
            <a:ext cx="1093618" cy="1093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5" y="188640"/>
            <a:ext cx="1093618" cy="109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767"/>
            <a:ext cx="1169737" cy="1169737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781378"/>
              </p:ext>
            </p:extLst>
          </p:nvPr>
        </p:nvGraphicFramePr>
        <p:xfrm>
          <a:off x="35497" y="2129235"/>
          <a:ext cx="9004447" cy="4468115"/>
        </p:xfrm>
        <a:graphic>
          <a:graphicData uri="http://schemas.openxmlformats.org/drawingml/2006/table">
            <a:tbl>
              <a:tblPr/>
              <a:tblGrid>
                <a:gridCol w="648072"/>
                <a:gridCol w="504056"/>
                <a:gridCol w="453950"/>
                <a:gridCol w="410146"/>
                <a:gridCol w="648072"/>
                <a:gridCol w="504056"/>
                <a:gridCol w="504056"/>
                <a:gridCol w="576064"/>
                <a:gridCol w="576064"/>
                <a:gridCol w="576064"/>
                <a:gridCol w="720080"/>
                <a:gridCol w="504056"/>
                <a:gridCol w="2379711"/>
              </a:tblGrid>
              <a:tr h="848937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דצמבר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נוב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אוק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ספט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אוגוסט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יולי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יוני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מאי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אפריל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מרץ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פברואר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ינואר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המשימה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מפגש הכנה ועד מנהל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כנס לשכה רבעוני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1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בחודש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עדכונים שוטפים אתר אינטרנט ורשתות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fontAlgn="b" latinLnBrk="0" hangingPunct="1"/>
                      <a:r>
                        <a:rPr lang="he-IL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fontAlgn="b" latinLnBrk="0" hangingPunct="1"/>
                      <a:r>
                        <a:rPr lang="he-IL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מפגש סטודנטים ומתנדבים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442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משלחת מישראל לאנגולה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93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sz="2800" b="1" dirty="0"/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משלחת מאנגולה לישראל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93"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sz="2800" b="1" dirty="0"/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he-I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סיכום 2017 ותקציב 2018</a:t>
                      </a:r>
                    </a:p>
                  </a:txBody>
                  <a:tcPr marL="6420" marR="6420" marT="64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55" y="75786"/>
            <a:ext cx="363488" cy="388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4" y="75786"/>
            <a:ext cx="363488" cy="388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5786"/>
            <a:ext cx="388788" cy="388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64574"/>
            <a:ext cx="8148043" cy="62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ppt/theme/themeOverride2.xml><?xml version="1.0" encoding="utf-8"?>
<a:themeOverride xmlns:a="http://schemas.openxmlformats.org/drawingml/2006/main">
  <a:clrScheme name="Banded">
    <a:dk1>
      <a:srgbClr val="2C2C2C"/>
    </a:dk1>
    <a:lt1>
      <a:srgbClr val="FFFFFF"/>
    </a:lt1>
    <a:dk2>
      <a:srgbClr val="099BDD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24D3F9A0B71A64091425CF0F6B7F09C" ma:contentTypeVersion="1" ma:contentTypeDescription="צור מסמך חדש." ma:contentTypeScope="" ma:versionID="4ea398815bcf731d9c997936476e3c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7d9a4f930959049207f15a5cd62002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D96739-2675-40B9-A5F4-F52BE545C3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1FF83C-CBFE-438D-B439-520A092462D6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E329E7-0F63-4A39-963A-9DC2C20BD7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12728</TotalTime>
  <Words>648</Words>
  <Application>Microsoft Office PowerPoint</Application>
  <PresentationFormat>On-screen Show (4:3)</PresentationFormat>
  <Paragraphs>212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Gisha</vt:lpstr>
      <vt:lpstr>Wingdings</vt:lpstr>
      <vt:lpstr>Wingdings 2</vt:lpstr>
      <vt:lpstr>Banded</vt:lpstr>
      <vt:lpstr>לשכת המסחר ישראל אנגולה תכנית עבודה 2017</vt:lpstr>
      <vt:lpstr>  </vt:lpstr>
      <vt:lpstr>החזון 2017</vt:lpstr>
      <vt:lpstr>   המטרות 2017</vt:lpstr>
      <vt:lpstr>האמצעים 2017</vt:lpstr>
      <vt:lpstr>תכנית עבודה 2017</vt:lpstr>
      <vt:lpstr> היעדים 2017 </vt:lpstr>
      <vt:lpstr>גאנט 2017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MAIN</dc:creator>
  <cp:lastModifiedBy>Morris Revah</cp:lastModifiedBy>
  <cp:revision>186</cp:revision>
  <cp:lastPrinted>2017-01-15T09:36:45Z</cp:lastPrinted>
  <dcterms:created xsi:type="dcterms:W3CDTF">2014-04-07T06:57:22Z</dcterms:created>
  <dcterms:modified xsi:type="dcterms:W3CDTF">2017-02-27T13:25:01Z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0x010100024D3F9A0B71A64091425CF0F6B7F09C</vt:lpwstr>
  </property>
</Properties>
</file>